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0"/>
  </p:notesMasterIdLst>
  <p:handoutMasterIdLst>
    <p:handoutMasterId r:id="rId11"/>
  </p:handoutMasterIdLst>
  <p:sldIdLst>
    <p:sldId id="256" r:id="rId3"/>
    <p:sldId id="310" r:id="rId4"/>
    <p:sldId id="304" r:id="rId5"/>
    <p:sldId id="305" r:id="rId6"/>
    <p:sldId id="306" r:id="rId7"/>
    <p:sldId id="308" r:id="rId8"/>
    <p:sldId id="309" r:id="rId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2281" autoAdjust="0"/>
  </p:normalViewPr>
  <p:slideViewPr>
    <p:cSldViewPr snapToGrid="0" showGuides="1">
      <p:cViewPr varScale="1">
        <p:scale>
          <a:sx n="61" d="100"/>
          <a:sy n="61" d="100"/>
        </p:scale>
        <p:origin x="1075" y="43"/>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b="1" kern="1200" dirty="0">
                <a:solidFill>
                  <a:schemeClr val="tx1"/>
                </a:solidFill>
                <a:effectLst/>
                <a:latin typeface="Arial" charset="0"/>
                <a:ea typeface="+mn-ea"/>
                <a:cs typeface="Arial" charset="0"/>
              </a:rPr>
              <a:t>Problem</a:t>
            </a:r>
            <a:r>
              <a:rPr lang="en-US" sz="1400" kern="1200" dirty="0">
                <a:solidFill>
                  <a:schemeClr val="tx1"/>
                </a:solidFill>
                <a:effectLst/>
                <a:latin typeface="Arial" charset="0"/>
                <a:ea typeface="+mn-ea"/>
                <a:cs typeface="Arial" charset="0"/>
              </a:rPr>
              <a:t>: “I’m still finding a lot of defects (or still spending a lot of time finding defects) in test.”</a:t>
            </a:r>
          </a:p>
          <a:p>
            <a:r>
              <a:rPr lang="en-US" sz="1400" kern="1200" dirty="0">
                <a:solidFill>
                  <a:schemeClr val="tx1"/>
                </a:solidFill>
                <a:effectLst/>
                <a:latin typeface="Arial" charset="0"/>
                <a:ea typeface="+mn-ea"/>
                <a:cs typeface="Arial" charset="0"/>
              </a:rPr>
              <a:t>Or… “Although I’ve removed a lot of the bias, my estimates still aren’t very precise; that is, they have a very wide variation.”</a:t>
            </a:r>
          </a:p>
          <a:p>
            <a:r>
              <a:rPr lang="en-US" sz="1400" b="1" kern="1200" dirty="0">
                <a:solidFill>
                  <a:schemeClr val="tx1"/>
                </a:solidFill>
                <a:effectLst/>
                <a:latin typeface="Arial" charset="0"/>
                <a:ea typeface="+mn-ea"/>
                <a:cs typeface="Arial" charset="0"/>
              </a:rPr>
              <a:t>Solution</a:t>
            </a:r>
            <a:r>
              <a:rPr lang="en-US" sz="1400" kern="1200" dirty="0">
                <a:solidFill>
                  <a:schemeClr val="tx1"/>
                </a:solidFill>
                <a:effectLst/>
                <a:latin typeface="Arial" charset="0"/>
                <a:ea typeface="+mn-ea"/>
                <a:cs typeface="Arial" charset="0"/>
              </a:rPr>
              <a:t>:  Analyze your own defect data to determine three to five SPECIFIC defects that happen often and/or take a long time to find and fix, and conduct a personal ‘quick-check’ (review) of your own code before you begin testing in earnest.  </a:t>
            </a:r>
          </a:p>
          <a:p>
            <a:r>
              <a:rPr lang="en-US" sz="1400" b="1" kern="1200" dirty="0">
                <a:solidFill>
                  <a:schemeClr val="tx1"/>
                </a:solidFill>
                <a:effectLst/>
                <a:latin typeface="Arial" charset="0"/>
                <a:ea typeface="+mn-ea"/>
                <a:cs typeface="Arial" charset="0"/>
              </a:rPr>
              <a:t>Exercise</a:t>
            </a:r>
            <a:r>
              <a:rPr lang="en-US" sz="1400" kern="1200" dirty="0">
                <a:solidFill>
                  <a:schemeClr val="tx1"/>
                </a:solidFill>
                <a:effectLst/>
                <a:latin typeface="Arial" charset="0"/>
                <a:ea typeface="+mn-ea"/>
                <a:cs typeface="Arial" charset="0"/>
              </a:rPr>
              <a:t>:  Sort your defect data according to several criteria, at a minimum:  type, time to find &amp; fix, phase removed, phase injected.  Create a list of specific defects to look for during your “quick-check.”</a:t>
            </a:r>
          </a:p>
          <a:p>
            <a:r>
              <a:rPr lang="en-US" sz="1400" b="1" kern="1200" dirty="0">
                <a:solidFill>
                  <a:schemeClr val="tx1"/>
                </a:solidFill>
                <a:effectLst/>
                <a:latin typeface="Arial" charset="0"/>
                <a:ea typeface="+mn-ea"/>
                <a:cs typeface="Arial" charset="0"/>
              </a:rPr>
              <a:t>Personal assessment questions</a:t>
            </a:r>
            <a:r>
              <a:rPr lang="en-US" sz="1400" kern="1200" dirty="0">
                <a:solidFill>
                  <a:schemeClr val="tx1"/>
                </a:solidFill>
                <a:effectLst/>
                <a:latin typeface="Arial" charset="0"/>
                <a:ea typeface="+mn-ea"/>
                <a:cs typeface="Arial" charset="0"/>
              </a:rPr>
              <a:t>:  What percentage of defects do I find before testing begins?  Is there any pattern to the defects that are found in testing or in a particular type of testing?  (i.e., design defects, “hard” defects, requirements defects, etc.)</a:t>
            </a:r>
          </a:p>
          <a:p>
            <a:r>
              <a:rPr lang="en-US" sz="1400" b="1" kern="1200" dirty="0">
                <a:solidFill>
                  <a:schemeClr val="tx1"/>
                </a:solidFill>
                <a:effectLst/>
                <a:latin typeface="Arial" charset="0"/>
                <a:ea typeface="+mn-ea"/>
                <a:cs typeface="Arial" charset="0"/>
              </a:rPr>
              <a:t>Group assessment questions</a:t>
            </a:r>
            <a:r>
              <a:rPr lang="en-US" sz="1400" kern="1200" dirty="0">
                <a:solidFill>
                  <a:schemeClr val="tx1"/>
                </a:solidFill>
                <a:effectLst/>
                <a:latin typeface="Arial" charset="0"/>
                <a:ea typeface="+mn-ea"/>
                <a:cs typeface="Arial" charset="0"/>
              </a:rPr>
              <a:t>: How are defects distributed across the varying integration and test phases?  Is there any relationship to the number and kinds of defects found in test and in the field?</a:t>
            </a:r>
          </a:p>
        </p:txBody>
      </p:sp>
    </p:spTree>
    <p:extLst>
      <p:ext uri="{BB962C8B-B14F-4D97-AF65-F5344CB8AC3E}">
        <p14:creationId xmlns:p14="http://schemas.microsoft.com/office/powerpoint/2010/main" val="1412282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1930400" y="598488"/>
            <a:ext cx="2782888" cy="2087562"/>
          </a:xfrm>
          <a:ln/>
        </p:spPr>
      </p:sp>
      <p:sp>
        <p:nvSpPr>
          <p:cNvPr id="1064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ea typeface="ＭＳ Ｐゴシック" panose="020B0600070205080204" pitchFamily="34" charset="-128"/>
              </a:rPr>
              <a:t>Failure not an option in medicine, esp. surgery.</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150K deaths; 3X auto accidents</a:t>
            </a:r>
          </a:p>
          <a:p>
            <a:pPr eaLnBrk="1" hangingPunct="1"/>
            <a:r>
              <a:rPr lang="en-US" altLang="en-US" dirty="0">
                <a:latin typeface="Arial" panose="020B0604020202020204" pitchFamily="34" charset="0"/>
                <a:ea typeface="ＭＳ Ｐゴシック" panose="020B0600070205080204" pitchFamily="34" charset="-128"/>
              </a:rPr>
              <a:t>80,000 CLIs</a:t>
            </a:r>
          </a:p>
          <a:p>
            <a:pPr eaLnBrk="1" hangingPunct="1"/>
            <a:r>
              <a:rPr lang="en-US" altLang="en-US" dirty="0">
                <a:latin typeface="Arial" panose="020B0604020202020204" pitchFamily="34" charset="0"/>
                <a:ea typeface="ＭＳ Ｐゴシック" panose="020B0600070205080204" pitchFamily="34" charset="-128"/>
              </a:rPr>
              <a:t>4,000+ fatalities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Serious consequences of failure. What can be done?</a:t>
            </a:r>
          </a:p>
        </p:txBody>
      </p:sp>
      <p:sp>
        <p:nvSpPr>
          <p:cNvPr id="106500" name="Header Placeholder 3"/>
          <p:cNvSpPr>
            <a:spLocks noGrp="1"/>
          </p:cNvSpPr>
          <p:nvPr>
            <p:ph type="hdr" sz="quarter"/>
          </p:nvPr>
        </p:nvSpPr>
        <p:spPr>
          <a:xfrm>
            <a:off x="573088" y="296863"/>
            <a:ext cx="2703512" cy="46513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1pPr>
            <a:lvl2pPr marL="742950" indent="-28575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2pPr>
            <a:lvl3pPr marL="11430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3pPr>
            <a:lvl4pPr marL="16002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4pPr>
            <a:lvl5pPr marL="20574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9pPr>
          </a:lstStyle>
          <a:p>
            <a:pPr algn="l" eaLnBrk="1" hangingPunct="1"/>
            <a:r>
              <a:rPr lang="en-US" altLang="en-US" sz="900"/>
              <a:t>Author</a:t>
            </a:r>
          </a:p>
          <a:p>
            <a:pPr algn="l" eaLnBrk="1" hangingPunct="1"/>
            <a:r>
              <a:rPr lang="en-US" altLang="en-US" sz="900"/>
              <a:t>Program</a:t>
            </a:r>
          </a:p>
        </p:txBody>
      </p:sp>
      <p:sp>
        <p:nvSpPr>
          <p:cNvPr id="106501" name="Date Placeholder 4"/>
          <p:cNvSpPr>
            <a:spLocks noGrp="1"/>
          </p:cNvSpPr>
          <p:nvPr>
            <p:ph type="dt" sz="quarter" idx="1"/>
          </p:nvPr>
        </p:nvSpPr>
        <p:spPr>
          <a:xfrm>
            <a:off x="3733800" y="296863"/>
            <a:ext cx="2703513" cy="46513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1pPr>
            <a:lvl2pPr marL="742950" indent="-28575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2pPr>
            <a:lvl3pPr marL="11430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3pPr>
            <a:lvl4pPr marL="16002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4pPr>
            <a:lvl5pPr marL="2057400" indent="-228600" algn="ctr" defTabSz="949325" eaLnBrk="0" hangingPunct="0">
              <a:spcBef>
                <a:spcPct val="50000"/>
              </a:spcBef>
              <a:defRPr sz="2000" b="1">
                <a:solidFill>
                  <a:schemeClr val="tx1"/>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sz="2000" b="1">
                <a:solidFill>
                  <a:schemeClr val="tx1"/>
                </a:solidFill>
                <a:latin typeface="Arial" panose="020B0604020202020204" pitchFamily="34" charset="0"/>
                <a:ea typeface="ＭＳ Ｐゴシック" panose="020B0600070205080204" pitchFamily="34" charset="-128"/>
              </a:defRPr>
            </a:lvl9pPr>
          </a:lstStyle>
          <a:p>
            <a:pPr algn="r">
              <a:spcBef>
                <a:spcPct val="0"/>
              </a:spcBef>
            </a:pPr>
            <a:fld id="{717DE1FD-02E9-4FF9-B967-B1DBE1DB7C45}" type="datetime1">
              <a:rPr lang="en-US" altLang="en-US" sz="1000" b="0" smtClean="0"/>
              <a:pPr algn="r">
                <a:spcBef>
                  <a:spcPct val="0"/>
                </a:spcBef>
              </a:pPr>
              <a:t>4/22/2020</a:t>
            </a:fld>
            <a:endParaRPr lang="en-US" altLang="en-US" sz="1000" b="0"/>
          </a:p>
        </p:txBody>
      </p:sp>
    </p:spTree>
    <p:extLst>
      <p:ext uri="{BB962C8B-B14F-4D97-AF65-F5344CB8AC3E}">
        <p14:creationId xmlns:p14="http://schemas.microsoft.com/office/powerpoint/2010/main" val="4158408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In</a:t>
            </a:r>
            <a:r>
              <a:rPr lang="en-US" baseline="0" dirty="0"/>
              <a:t> a life or death situation, a simple procedure fails about as often as grocery shopping fails w/o a list.</a:t>
            </a:r>
          </a:p>
          <a:p>
            <a:endParaRPr lang="en-US" baseline="0" dirty="0"/>
          </a:p>
          <a:p>
            <a:r>
              <a:rPr lang="en-US" baseline="0" dirty="0"/>
              <a:t>Why? Not stupidity. Not a lack of education or training. Human nature.</a:t>
            </a:r>
          </a:p>
          <a:p>
            <a:endParaRPr lang="en-US" baseline="0" dirty="0"/>
          </a:p>
          <a:p>
            <a:r>
              <a:rPr lang="en-US" baseline="0" dirty="0"/>
              <a:t>Discuss CL </a:t>
            </a:r>
            <a:r>
              <a:rPr lang="en-US" baseline="0" dirty="0" err="1"/>
              <a:t>cklist</a:t>
            </a:r>
            <a:r>
              <a:rPr lang="en-US" baseline="0" dirty="0"/>
              <a:t> and result</a:t>
            </a:r>
            <a:endParaRPr lang="en-US" dirty="0"/>
          </a:p>
          <a:p>
            <a:endParaRPr lang="en-US" dirty="0"/>
          </a:p>
          <a:p>
            <a:r>
              <a:rPr lang="en-US" dirty="0"/>
              <a:t>Discuss</a:t>
            </a:r>
            <a:r>
              <a:rPr lang="en-US" baseline="0" dirty="0"/>
              <a:t> BCBS </a:t>
            </a:r>
            <a:r>
              <a:rPr lang="en-US" dirty="0"/>
              <a:t>Keystone study in Michigan18 months;</a:t>
            </a:r>
            <a:r>
              <a:rPr lang="en-US" baseline="0" dirty="0"/>
              <a:t> </a:t>
            </a:r>
            <a:r>
              <a:rPr lang="en-US" dirty="0"/>
              <a:t>175 million;</a:t>
            </a:r>
            <a:r>
              <a:rPr lang="en-US" baseline="0" dirty="0"/>
              <a:t> </a:t>
            </a:r>
            <a:r>
              <a:rPr lang="en-US" dirty="0"/>
              <a:t>1,500 lives; </a:t>
            </a:r>
          </a:p>
          <a:p>
            <a:endParaRPr lang="en-US" dirty="0"/>
          </a:p>
          <a:p>
            <a:r>
              <a:rPr lang="en-US" i="0" dirty="0"/>
              <a:t>“</a:t>
            </a:r>
            <a:r>
              <a:rPr lang="en-US" i="0" dirty="0" err="1"/>
              <a:t>Pronovost</a:t>
            </a:r>
            <a:r>
              <a:rPr lang="en-US" i="0" dirty="0"/>
              <a:t> had been canny when he started. In his first conversations with hospital administrators, he hadn’t ordered them to use the central line checklist. Instead, he asked them simply to gather data on their own line infection rates. In early 2004, they found the infection rates for ICU patients in Michigan hospitals were higher than the national average, and in some hospitals dramatically so. Sinai-Grace experienced more central line infections than 75 percent of American hospitals. Meanwhile, Blue Cross Blue Shield of Michigan agreed to give hospitals small bonus payments for participating in </a:t>
            </a:r>
            <a:r>
              <a:rPr lang="en-US" i="0" dirty="0" err="1"/>
              <a:t>Pronovost’s</a:t>
            </a:r>
            <a:r>
              <a:rPr lang="en-US" i="0" dirty="0"/>
              <a:t> program. A checklist suddenly seemed an easy and logical thing to try. In what became known as the Keystone Initiative, each hospital assigned a project manager to roll out the checklist and participate in twice-monthly conference calls with </a:t>
            </a:r>
            <a:r>
              <a:rPr lang="en-US" i="0" dirty="0" err="1"/>
              <a:t>Pronovost</a:t>
            </a:r>
            <a:r>
              <a:rPr lang="en-US" i="0" dirty="0"/>
              <a:t> for troubleshooting. </a:t>
            </a:r>
            <a:r>
              <a:rPr lang="en-US" i="0" dirty="0" err="1"/>
              <a:t>Pronovost</a:t>
            </a:r>
            <a:r>
              <a:rPr lang="en-US" i="0" dirty="0"/>
              <a:t> also insisted that the participating hospitals assign to each unit a senior hospital executive who would visit at least once a month, hear the staff’s complaints, and help them solve problems. The executives were reluctant. They normally lived in meetings, worrying about strategy and budgets. They weren’t used to venturing into patient territory and didn’t feel they belonged there. In some places, they encountered hostility, but their involvement proved crucial. In the first month, the executives discovered that chlorhexidine soap, shown to reduce line infections, was available in less than a third of the ICUs. This was a problem only an executive could solve. Within weeks, every ICU in Michigan had a supply of the soap. Teams also complained to the hospital officials that, although the checklist required patients be fully covered with a sterile drape when lines were being put in, full-size drapes were often unavailable. So the officials made sure that drapes were stocked. </a:t>
            </a:r>
          </a:p>
          <a:p>
            <a:endParaRPr lang="en-US" i="0" dirty="0"/>
          </a:p>
          <a:p>
            <a:r>
              <a:rPr lang="en-US" i="0" dirty="0"/>
              <a:t>In December 2006, the Keystone Initiative published its findings in a landmark article in the </a:t>
            </a:r>
            <a:r>
              <a:rPr lang="en-US" i="1" dirty="0"/>
              <a:t>New England Journal of Medicine</a:t>
            </a:r>
            <a:r>
              <a:rPr lang="en-US" i="0" dirty="0"/>
              <a:t>. Within the first three months of the project, the central line infection rate in Michigan’s ICUs decreased by 66 percent. Most ICUs—including the ones at Sinai-Grace Hospital—cut their quarterly infection rate to zero. Michigan’s infection rates fell so low that its average ICU outperformed 90 percent of ICUs nationwide</a:t>
            </a:r>
            <a:r>
              <a:rPr lang="en-US" b="1" i="0" dirty="0"/>
              <a:t>. In the Keystone Initiative’s first eighteen months, the hospitals saved an estimated $175 million in costs and more than fifteen hundred lives.</a:t>
            </a:r>
            <a:r>
              <a:rPr lang="en-US" i="0" dirty="0"/>
              <a:t> The successes have been sustained for several years now—all because of a stupid little checklist.”</a:t>
            </a:r>
          </a:p>
          <a:p>
            <a:endParaRPr lang="en-US" dirty="0"/>
          </a:p>
          <a:p>
            <a:endParaRPr lang="en-US" dirty="0"/>
          </a:p>
        </p:txBody>
      </p:sp>
      <p:sp>
        <p:nvSpPr>
          <p:cNvPr id="4" name="Header Placeholder 3"/>
          <p:cNvSpPr>
            <a:spLocks noGrp="1"/>
          </p:cNvSpPr>
          <p:nvPr>
            <p:ph type="hdr" sz="quarter" idx="10"/>
          </p:nvPr>
        </p:nvSpPr>
        <p:spPr/>
        <p:txBody>
          <a:bodyPr/>
          <a:lstStyle/>
          <a:p>
            <a:r>
              <a:rPr lang="en-US">
                <a:solidFill>
                  <a:srgbClr val="000000"/>
                </a:solidFill>
              </a:rPr>
              <a:t>Author</a:t>
            </a:r>
          </a:p>
          <a:p>
            <a:r>
              <a:rPr lang="en-US">
                <a:solidFill>
                  <a:srgbClr val="000000"/>
                </a:solidFill>
              </a:rPr>
              <a:t>Program</a:t>
            </a:r>
            <a:endParaRPr lang="en-US" dirty="0">
              <a:solidFill>
                <a:srgbClr val="000000"/>
              </a:solidFill>
            </a:endParaRPr>
          </a:p>
        </p:txBody>
      </p:sp>
      <p:sp>
        <p:nvSpPr>
          <p:cNvPr id="5" name="Date Placeholder 4"/>
          <p:cNvSpPr>
            <a:spLocks noGrp="1"/>
          </p:cNvSpPr>
          <p:nvPr>
            <p:ph type="dt" idx="11"/>
          </p:nvPr>
        </p:nvSpPr>
        <p:spPr>
          <a:xfrm>
            <a:off x="4738556" y="215676"/>
            <a:ext cx="3431022" cy="339081"/>
          </a:xfrm>
          <a:prstGeom prst="rect">
            <a:avLst/>
          </a:prstGeom>
        </p:spPr>
        <p:txBody>
          <a:bodyPr lIns="87933" tIns="43966" rIns="87933" bIns="43966"/>
          <a:lstStyle/>
          <a:p>
            <a:fld id="{454AB770-A45E-4881-B684-B36680350C26}" type="datetime1">
              <a:rPr lang="en-US" smtClean="0">
                <a:solidFill>
                  <a:srgbClr val="000000"/>
                </a:solidFill>
              </a:rPr>
              <a:pPr/>
              <a:t>4/22/2020</a:t>
            </a:fld>
            <a:endParaRPr lang="en-US">
              <a:solidFill>
                <a:srgbClr val="000000"/>
              </a:solidFill>
            </a:endParaRPr>
          </a:p>
        </p:txBody>
      </p:sp>
    </p:spTree>
    <p:extLst>
      <p:ext uri="{BB962C8B-B14F-4D97-AF65-F5344CB8AC3E}">
        <p14:creationId xmlns:p14="http://schemas.microsoft.com/office/powerpoint/2010/main" val="2641430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2438195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6833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618440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386513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060538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193699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654090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125003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163223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90444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8996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290292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224835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9779177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660704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Why Checklists Work</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Why Checklists Work</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1921631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8.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10a – Why Checklists Work</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Do Checklists Work?</a:t>
            </a:r>
          </a:p>
        </p:txBody>
      </p:sp>
      <p:sp>
        <p:nvSpPr>
          <p:cNvPr id="3" name="Content Placeholder 2"/>
          <p:cNvSpPr>
            <a:spLocks noGrp="1"/>
          </p:cNvSpPr>
          <p:nvPr>
            <p:ph idx="1"/>
          </p:nvPr>
        </p:nvSpPr>
        <p:spPr/>
        <p:txBody>
          <a:bodyPr>
            <a:normAutofit/>
          </a:bodyPr>
          <a:lstStyle/>
          <a:p>
            <a:r>
              <a:rPr lang="en-US" dirty="0"/>
              <a:t>You have probably noticed that</a:t>
            </a:r>
          </a:p>
          <a:p>
            <a:pPr marL="338328" indent="-173736">
              <a:spcBef>
                <a:spcPts val="500"/>
              </a:spcBef>
              <a:buFont typeface="Arial" panose="020B0604020202020204" pitchFamily="34" charset="0"/>
              <a:buChar char="•"/>
            </a:pPr>
            <a:r>
              <a:rPr lang="en-US" dirty="0"/>
              <a:t>your reviews are inconsistent</a:t>
            </a:r>
          </a:p>
          <a:p>
            <a:pPr marL="338328" indent="-173736">
              <a:spcBef>
                <a:spcPts val="500"/>
              </a:spcBef>
              <a:buFont typeface="Arial" panose="020B0604020202020204" pitchFamily="34" charset="0"/>
              <a:buChar char="•"/>
            </a:pPr>
            <a:r>
              <a:rPr lang="en-US" dirty="0"/>
              <a:t>you do not see items as you read the code </a:t>
            </a:r>
          </a:p>
          <a:p>
            <a:pPr marL="338328" indent="-173736">
              <a:spcBef>
                <a:spcPts val="500"/>
              </a:spcBef>
              <a:buFont typeface="Arial" panose="020B0604020202020204" pitchFamily="34" charset="0"/>
              <a:buChar char="•"/>
            </a:pPr>
            <a:r>
              <a:rPr lang="en-US" dirty="0"/>
              <a:t>some of the defects found in test were on your checklist</a:t>
            </a:r>
          </a:p>
          <a:p>
            <a:pPr marL="385763" indent="-385763">
              <a:buFont typeface="Arial" panose="020B0604020202020204" pitchFamily="34" charset="0"/>
              <a:buChar char="•"/>
            </a:pPr>
            <a:endParaRPr lang="en-US" dirty="0"/>
          </a:p>
          <a:p>
            <a:r>
              <a:rPr lang="en-US" dirty="0"/>
              <a:t>Questions to ask include the following:</a:t>
            </a:r>
          </a:p>
          <a:p>
            <a:pPr marL="338328" indent="-173736">
              <a:spcBef>
                <a:spcPts val="500"/>
              </a:spcBef>
              <a:buFont typeface="Arial" panose="020B0604020202020204" pitchFamily="34" charset="0"/>
              <a:buChar char="•"/>
            </a:pPr>
            <a:r>
              <a:rPr lang="en-US" dirty="0"/>
              <a:t>How effective is your review?</a:t>
            </a:r>
          </a:p>
          <a:p>
            <a:pPr marL="338328" indent="-173736">
              <a:spcBef>
                <a:spcPts val="500"/>
              </a:spcBef>
              <a:buFont typeface="Arial" panose="020B0604020202020204" pitchFamily="34" charset="0"/>
              <a:buChar char="•"/>
            </a:pPr>
            <a:r>
              <a:rPr lang="en-US" dirty="0"/>
              <a:t>What items are escaping?</a:t>
            </a:r>
          </a:p>
          <a:p>
            <a:pPr marL="338328" indent="-173736">
              <a:spcBef>
                <a:spcPts val="500"/>
              </a:spcBef>
              <a:buFont typeface="Arial" panose="020B0604020202020204" pitchFamily="34" charset="0"/>
              <a:buChar char="•"/>
            </a:pPr>
            <a:r>
              <a:rPr lang="en-US" dirty="0"/>
              <a:t>What exactly do you do when reviewing?</a:t>
            </a:r>
          </a:p>
          <a:p>
            <a:pPr marL="338328" indent="-173736">
              <a:spcBef>
                <a:spcPts val="500"/>
              </a:spcBef>
              <a:buFont typeface="Arial" panose="020B0604020202020204" pitchFamily="34" charset="0"/>
              <a:buChar char="•"/>
            </a:pPr>
            <a:r>
              <a:rPr lang="en-US" dirty="0"/>
              <a:t>How fast are you reviewing?</a:t>
            </a:r>
          </a:p>
          <a:p>
            <a:pPr marL="385763" indent="-385763">
              <a:buFont typeface="Arial" panose="020B0604020202020204" pitchFamily="34" charset="0"/>
              <a:buChar char="•"/>
            </a:pPr>
            <a:endParaRPr lang="en-US" dirty="0"/>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167123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Frequency Illusion</a:t>
            </a:r>
          </a:p>
        </p:txBody>
      </p:sp>
      <p:sp>
        <p:nvSpPr>
          <p:cNvPr id="3" name="Content Placeholder 2"/>
          <p:cNvSpPr>
            <a:spLocks noGrp="1"/>
          </p:cNvSpPr>
          <p:nvPr>
            <p:ph idx="1"/>
          </p:nvPr>
        </p:nvSpPr>
        <p:spPr/>
        <p:txBody>
          <a:bodyPr/>
          <a:lstStyle/>
          <a:p>
            <a:r>
              <a:rPr lang="en-US" dirty="0"/>
              <a:t>Have you ever shopped for a car, a phone, or a watch, and settled on models that interested you? Suddenly you start seeing them everywhere!</a:t>
            </a:r>
          </a:p>
          <a:p>
            <a:r>
              <a:rPr lang="en-US" dirty="0"/>
              <a:t>This is a common phenomenon called the</a:t>
            </a:r>
            <a:r>
              <a:rPr lang="en-US" b="1" i="1" dirty="0"/>
              <a:t> frequency illusion</a:t>
            </a:r>
            <a:r>
              <a:rPr lang="en-US" dirty="0"/>
              <a:t> (also known as the </a:t>
            </a:r>
            <a:r>
              <a:rPr lang="en-US" dirty="0" err="1"/>
              <a:t>Baader-Meinhof</a:t>
            </a:r>
            <a:r>
              <a:rPr lang="en-US" dirty="0"/>
              <a:t> effect or </a:t>
            </a:r>
            <a:r>
              <a:rPr lang="en-US" dirty="0" err="1"/>
              <a:t>recency</a:t>
            </a:r>
            <a:r>
              <a:rPr lang="en-US" dirty="0"/>
              <a:t> illusion), and it is related to </a:t>
            </a:r>
            <a:r>
              <a:rPr lang="en-US" dirty="0" err="1"/>
              <a:t>recency</a:t>
            </a:r>
            <a:r>
              <a:rPr lang="en-US" dirty="0"/>
              <a:t> bias. </a:t>
            </a:r>
          </a:p>
          <a:p>
            <a:endParaRPr lang="en-US" dirty="0"/>
          </a:p>
          <a:p>
            <a:r>
              <a:rPr lang="en-US" b="1" dirty="0" err="1"/>
              <a:t>Recency</a:t>
            </a:r>
            <a:r>
              <a:rPr lang="en-US" b="1" dirty="0"/>
              <a:t> bias </a:t>
            </a:r>
            <a:r>
              <a:rPr lang="en-US" dirty="0"/>
              <a:t>is a cognitive bias that results from disproportionate salience of recent stimuli or observations. </a:t>
            </a:r>
          </a:p>
          <a:p>
            <a:endParaRPr lang="en-US" dirty="0"/>
          </a:p>
          <a:p>
            <a:r>
              <a:rPr lang="en-US" dirty="0"/>
              <a:t>Checklists use this cognitive bias to your advantage by helping you notice specific issues among the flood of information.</a:t>
            </a:r>
          </a:p>
          <a:p>
            <a:endParaRPr lang="en-US" dirty="0"/>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73978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Benefits of Checklists</a:t>
            </a:r>
          </a:p>
        </p:txBody>
      </p:sp>
      <p:sp>
        <p:nvSpPr>
          <p:cNvPr id="3" name="Content Placeholder 2"/>
          <p:cNvSpPr>
            <a:spLocks noGrp="1"/>
          </p:cNvSpPr>
          <p:nvPr>
            <p:ph idx="1"/>
          </p:nvPr>
        </p:nvSpPr>
        <p:spPr/>
        <p:txBody>
          <a:bodyPr/>
          <a:lstStyle/>
          <a:p>
            <a:r>
              <a:rPr lang="en-US" dirty="0"/>
              <a:t>A checklist</a:t>
            </a:r>
          </a:p>
          <a:p>
            <a:pPr marL="338328" indent="-173736">
              <a:spcBef>
                <a:spcPts val="500"/>
              </a:spcBef>
              <a:buFont typeface="Arial" panose="020B0604020202020204" pitchFamily="34" charset="0"/>
              <a:buChar char="•"/>
            </a:pPr>
            <a:r>
              <a:rPr lang="en-US" dirty="0"/>
              <a:t>assures that no common items are missed</a:t>
            </a:r>
          </a:p>
          <a:p>
            <a:pPr marL="338328" indent="-173736">
              <a:spcBef>
                <a:spcPts val="500"/>
              </a:spcBef>
              <a:buFont typeface="Arial" panose="020B0604020202020204" pitchFamily="34" charset="0"/>
              <a:buChar char="•"/>
            </a:pPr>
            <a:r>
              <a:rPr lang="en-US" dirty="0"/>
              <a:t>relieves you of the work of thinking of items as you do your work. Creative work is fatiguing.</a:t>
            </a:r>
          </a:p>
          <a:p>
            <a:pPr marL="338328" indent="-173736">
              <a:spcBef>
                <a:spcPts val="500"/>
              </a:spcBef>
              <a:buFont typeface="Arial" panose="020B0604020202020204" pitchFamily="34" charset="0"/>
              <a:buChar char="•"/>
            </a:pPr>
            <a:r>
              <a:rPr lang="en-US" dirty="0"/>
              <a:t>helps you perform consistently, saving your creativity for creating code, not reviewing it</a:t>
            </a:r>
          </a:p>
          <a:p>
            <a:r>
              <a:rPr lang="en-US" dirty="0"/>
              <a:t>All these lead to saving time and doing better work.</a:t>
            </a:r>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59612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Content Placeholder 3"/>
          <p:cNvPicPr>
            <a:picLocks noGrp="1" noChangeAspect="1"/>
          </p:cNvPicPr>
          <p:nvPr>
            <p:ph idx="1"/>
          </p:nvPr>
        </p:nvPicPr>
        <p:blipFill>
          <a:blip r:embed="rId3" cstate="screen">
            <a:alphaModFix amt="57000"/>
            <a:extLst>
              <a:ext uri="{BEBA8EAE-BF5A-486C-A8C5-ECC9F3942E4B}">
                <a14:imgProps xmlns:a14="http://schemas.microsoft.com/office/drawing/2010/main">
                  <a14:imgLayer r:embed="rId4">
                    <a14:imgEffect>
                      <a14:sharpenSoften amount="50000"/>
                    </a14:imgEffect>
                    <a14:imgEffect>
                      <a14:saturation sat="66000"/>
                    </a14:imgEffect>
                  </a14:imgLayer>
                </a14:imgProps>
              </a:ext>
              <a:ext uri="{28A0092B-C50C-407E-A947-70E740481C1C}">
                <a14:useLocalDpi xmlns:a14="http://schemas.microsoft.com/office/drawing/2010/main"/>
              </a:ext>
            </a:extLst>
          </a:blip>
          <a:stretch>
            <a:fillRect/>
          </a:stretch>
        </p:blipFill>
        <p:spPr>
          <a:xfrm>
            <a:off x="-1" y="0"/>
            <a:ext cx="9462487" cy="6316209"/>
          </a:xfrm>
        </p:spPr>
      </p:pic>
      <p:sp>
        <p:nvSpPr>
          <p:cNvPr id="30724" name="Title 1"/>
          <p:cNvSpPr>
            <a:spLocks noGrp="1"/>
          </p:cNvSpPr>
          <p:nvPr>
            <p:ph type="title"/>
          </p:nvPr>
        </p:nvSpPr>
        <p:spPr/>
        <p:txBody>
          <a:bodyPr/>
          <a:lstStyle/>
          <a:p>
            <a:r>
              <a:rPr lang="en-US" altLang="en-US"/>
              <a:t>Surgery – Failure Is Not An Option</a:t>
            </a:r>
          </a:p>
        </p:txBody>
      </p:sp>
      <p:sp>
        <p:nvSpPr>
          <p:cNvPr id="5" name="TextBox 4"/>
          <p:cNvSpPr txBox="1"/>
          <p:nvPr/>
        </p:nvSpPr>
        <p:spPr>
          <a:xfrm>
            <a:off x="1143000" y="1371602"/>
            <a:ext cx="3657599" cy="707886"/>
          </a:xfrm>
          <a:prstGeom prst="rect">
            <a:avLst/>
          </a:prstGeom>
          <a:solidFill>
            <a:schemeClr val="bg1"/>
          </a:solidFill>
          <a:effectLst>
            <a:softEdge rad="127000"/>
          </a:effectLst>
        </p:spPr>
        <p:txBody>
          <a:bodyPr wrap="square">
            <a:spAutoFit/>
          </a:bodyPr>
          <a:lstStyle/>
          <a:p>
            <a:pPr>
              <a:spcBef>
                <a:spcPct val="50000"/>
              </a:spcBef>
              <a:defRPr/>
            </a:pPr>
            <a:r>
              <a:rPr lang="en-US" sz="2000" dirty="0">
                <a:latin typeface="Arial" panose="020B0604020202020204" pitchFamily="34" charset="0"/>
                <a:ea typeface="ＭＳ Ｐゴシック" pitchFamily="1" charset="-128"/>
                <a:cs typeface="Arial" panose="020B0604020202020204" pitchFamily="34" charset="0"/>
              </a:rPr>
              <a:t>150,000 deaths following surgery in the U.S. every year</a:t>
            </a:r>
          </a:p>
        </p:txBody>
      </p:sp>
      <p:pic>
        <p:nvPicPr>
          <p:cNvPr id="6" name="Content Placeholder 3" descr="shutterstock_33077425.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gray">
          <a:xfrm>
            <a:off x="533400" y="2971800"/>
            <a:ext cx="1188720" cy="2971800"/>
          </a:xfrm>
          <a:prstGeom prst="rect">
            <a:avLst/>
          </a:prstGeom>
          <a:noFill/>
          <a:ln w="9525">
            <a:noFill/>
            <a:miter lim="800000"/>
            <a:headEnd/>
            <a:tailEnd/>
          </a:ln>
          <a:effectLst>
            <a:softEdge rad="127000"/>
          </a:effectLst>
        </p:spPr>
      </p:pic>
      <p:sp>
        <p:nvSpPr>
          <p:cNvPr id="7" name="Title 1"/>
          <p:cNvSpPr txBox="1">
            <a:spLocks/>
          </p:cNvSpPr>
          <p:nvPr/>
        </p:nvSpPr>
        <p:spPr bwMode="auto">
          <a:xfrm>
            <a:off x="1828800" y="3200401"/>
            <a:ext cx="3657599" cy="276999"/>
          </a:xfrm>
          <a:prstGeom prst="rect">
            <a:avLst/>
          </a:prstGeom>
          <a:solidFill>
            <a:schemeClr val="bg1"/>
          </a:solidFill>
          <a:ln w="9525">
            <a:noFill/>
            <a:miter lim="800000"/>
            <a:headEnd/>
            <a:tailEnd/>
          </a:ln>
          <a:effectLst>
            <a:softEdge rad="127000"/>
          </a:effectLst>
        </p:spPr>
        <p:txBody>
          <a:bodyPr wrap="square" lIns="0" tIns="0" rIns="0" bIns="0">
            <a:spAutoFit/>
          </a:bodyPr>
          <a:lstStyle/>
          <a:p>
            <a:pPr>
              <a:lnSpc>
                <a:spcPct val="90000"/>
              </a:lnSpc>
              <a:defRPr/>
            </a:pPr>
            <a:r>
              <a:rPr lang="en-US" sz="2000" b="1" kern="0" dirty="0">
                <a:latin typeface="Arial" panose="020B0604020202020204" pitchFamily="34" charset="0"/>
                <a:ea typeface="+mj-ea"/>
                <a:cs typeface="Arial" panose="020B0604020202020204" pitchFamily="34" charset="0"/>
              </a:rPr>
              <a:t>Central line infections</a:t>
            </a:r>
          </a:p>
        </p:txBody>
      </p:sp>
      <p:sp>
        <p:nvSpPr>
          <p:cNvPr id="8" name="TextBox 7"/>
          <p:cNvSpPr txBox="1"/>
          <p:nvPr/>
        </p:nvSpPr>
        <p:spPr>
          <a:xfrm>
            <a:off x="1828800" y="3661846"/>
            <a:ext cx="3255263" cy="400110"/>
          </a:xfrm>
          <a:prstGeom prst="rect">
            <a:avLst/>
          </a:prstGeom>
          <a:solidFill>
            <a:schemeClr val="bg1"/>
          </a:solidFill>
          <a:effectLst>
            <a:softEdge rad="127000"/>
          </a:effectLst>
        </p:spPr>
        <p:txBody>
          <a:bodyPr wrap="square">
            <a:spAutoFit/>
          </a:bodyPr>
          <a:lstStyle/>
          <a:p>
            <a:pPr marL="342900" indent="-173736">
              <a:spcBef>
                <a:spcPts val="500"/>
              </a:spcBef>
              <a:buFont typeface="Arial" panose="020B0604020202020204" pitchFamily="34" charset="0"/>
              <a:buChar char="•"/>
              <a:defRPr/>
            </a:pPr>
            <a:r>
              <a:rPr lang="en-US" sz="2000" dirty="0">
                <a:latin typeface="Arial" panose="020B0604020202020204" pitchFamily="34" charset="0"/>
                <a:ea typeface="ＭＳ Ｐゴシック" pitchFamily="1" charset="-128"/>
                <a:cs typeface="Arial" panose="020B0604020202020204" pitchFamily="34" charset="0"/>
              </a:rPr>
              <a:t>80,000 people a year</a:t>
            </a:r>
          </a:p>
        </p:txBody>
      </p:sp>
      <p:sp>
        <p:nvSpPr>
          <p:cNvPr id="11" name="TextBox 10"/>
          <p:cNvSpPr txBox="1"/>
          <p:nvPr/>
        </p:nvSpPr>
        <p:spPr>
          <a:xfrm>
            <a:off x="1828799" y="4191001"/>
            <a:ext cx="5237017" cy="400110"/>
          </a:xfrm>
          <a:prstGeom prst="rect">
            <a:avLst/>
          </a:prstGeom>
          <a:solidFill>
            <a:schemeClr val="bg1"/>
          </a:solidFill>
          <a:effectLst>
            <a:softEdge rad="127000"/>
          </a:effectLst>
        </p:spPr>
        <p:txBody>
          <a:bodyPr wrap="square">
            <a:spAutoFit/>
          </a:bodyPr>
          <a:lstStyle/>
          <a:p>
            <a:pPr marL="342900" indent="-173736">
              <a:spcBef>
                <a:spcPts val="500"/>
              </a:spcBef>
              <a:buFont typeface="Arial" panose="020B0604020202020204" pitchFamily="34" charset="0"/>
              <a:buChar char="•"/>
              <a:defRPr/>
            </a:pPr>
            <a:r>
              <a:rPr lang="en-US" sz="2000" dirty="0">
                <a:latin typeface="Arial" panose="020B0604020202020204" pitchFamily="34" charset="0"/>
                <a:ea typeface="ＭＳ Ｐゴシック" pitchFamily="1" charset="-128"/>
                <a:cs typeface="Arial" panose="020B0604020202020204" pitchFamily="34" charset="0"/>
              </a:rPr>
              <a:t>Fatal between 5% and 28% of the time </a:t>
            </a:r>
          </a:p>
        </p:txBody>
      </p:sp>
      <p:sp>
        <p:nvSpPr>
          <p:cNvPr id="12" name="TextBox 11"/>
          <p:cNvSpPr txBox="1"/>
          <p:nvPr/>
        </p:nvSpPr>
        <p:spPr>
          <a:xfrm>
            <a:off x="305921" y="5950866"/>
            <a:ext cx="6716671" cy="246221"/>
          </a:xfrm>
          <a:prstGeom prst="rect">
            <a:avLst/>
          </a:prstGeom>
          <a:noFill/>
        </p:spPr>
        <p:txBody>
          <a:bodyPr wrap="square" rtlCol="0">
            <a:spAutoFit/>
          </a:bodyPr>
          <a:lstStyle/>
          <a:p>
            <a:r>
              <a:rPr lang="en-US" sz="1000" dirty="0">
                <a:latin typeface="Arial"/>
                <a:cs typeface="Arial"/>
              </a:rPr>
              <a:t>Source: </a:t>
            </a:r>
            <a:r>
              <a:rPr lang="en-US" sz="1000" dirty="0" err="1">
                <a:latin typeface="Arial"/>
                <a:cs typeface="Arial"/>
              </a:rPr>
              <a:t>Gawande</a:t>
            </a:r>
            <a:r>
              <a:rPr lang="en-US" sz="1000" dirty="0">
                <a:latin typeface="Arial"/>
                <a:cs typeface="Arial"/>
              </a:rPr>
              <a:t>, </a:t>
            </a:r>
            <a:r>
              <a:rPr lang="en-US" sz="1000" dirty="0" err="1">
                <a:latin typeface="Arial"/>
                <a:cs typeface="Arial"/>
              </a:rPr>
              <a:t>Atul</a:t>
            </a:r>
            <a:r>
              <a:rPr lang="en-US" sz="1000" dirty="0">
                <a:latin typeface="Arial"/>
                <a:cs typeface="Arial"/>
              </a:rPr>
              <a:t>. (2011). </a:t>
            </a:r>
            <a:r>
              <a:rPr lang="en-US" sz="1000" i="1" dirty="0">
                <a:latin typeface="Arial"/>
                <a:cs typeface="Arial"/>
              </a:rPr>
              <a:t>The Checklist Manifesto: How to Get Things Right</a:t>
            </a:r>
            <a:r>
              <a:rPr lang="en-US" sz="1000" dirty="0">
                <a:latin typeface="Arial"/>
                <a:cs typeface="Arial"/>
              </a:rPr>
              <a:t>. New York: Metropolitan Books.</a:t>
            </a:r>
          </a:p>
        </p:txBody>
      </p:sp>
    </p:spTree>
    <p:extLst>
      <p:ext uri="{BB962C8B-B14F-4D97-AF65-F5344CB8AC3E}">
        <p14:creationId xmlns:p14="http://schemas.microsoft.com/office/powerpoint/2010/main" val="346733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Dr. Peter </a:t>
            </a:r>
            <a:r>
              <a:rPr lang="en-US" sz="3200" dirty="0" err="1"/>
              <a:t>Pronovost</a:t>
            </a:r>
            <a:endParaRPr lang="en-US" sz="3200" dirty="0"/>
          </a:p>
        </p:txBody>
      </p:sp>
      <p:sp>
        <p:nvSpPr>
          <p:cNvPr id="11" name="Picture Placeholder 10"/>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pic>
        <p:nvPicPr>
          <p:cNvPr id="14" name="Content Placeholder 3" descr="shutterstock_119065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gray">
          <a:xfrm>
            <a:off x="7692272" y="4319749"/>
            <a:ext cx="1058900" cy="1576260"/>
          </a:xfrm>
          <a:prstGeom prst="rect">
            <a:avLst/>
          </a:prstGeom>
          <a:noFill/>
          <a:ln w="9525">
            <a:noFill/>
            <a:miter lim="800000"/>
            <a:headEnd/>
            <a:tailEnd/>
          </a:ln>
          <a:effectLst>
            <a:softEdge rad="127000"/>
          </a:effectLst>
        </p:spPr>
      </p:pic>
      <p:sp>
        <p:nvSpPr>
          <p:cNvPr id="12" name="TextBox 11"/>
          <p:cNvSpPr txBox="1"/>
          <p:nvPr/>
        </p:nvSpPr>
        <p:spPr>
          <a:xfrm>
            <a:off x="305921" y="5137050"/>
            <a:ext cx="2199535" cy="707886"/>
          </a:xfrm>
          <a:prstGeom prst="rect">
            <a:avLst/>
          </a:prstGeom>
          <a:noFill/>
        </p:spPr>
        <p:txBody>
          <a:bodyPr wrap="square" rtlCol="0">
            <a:spAutoFit/>
          </a:bodyPr>
          <a:lstStyle/>
          <a:p>
            <a:r>
              <a:rPr lang="en-US" sz="1000" dirty="0">
                <a:latin typeface="Arial"/>
                <a:cs typeface="Arial"/>
              </a:rPr>
              <a:t>Source: </a:t>
            </a:r>
            <a:r>
              <a:rPr lang="en-US" sz="1000" dirty="0" err="1">
                <a:latin typeface="Arial"/>
                <a:cs typeface="Arial"/>
              </a:rPr>
              <a:t>Gawande</a:t>
            </a:r>
            <a:r>
              <a:rPr lang="en-US" sz="1000" dirty="0">
                <a:latin typeface="Arial"/>
                <a:cs typeface="Arial"/>
              </a:rPr>
              <a:t>, </a:t>
            </a:r>
            <a:r>
              <a:rPr lang="en-US" sz="1000" dirty="0" err="1">
                <a:latin typeface="Arial"/>
                <a:cs typeface="Arial"/>
              </a:rPr>
              <a:t>Atul</a:t>
            </a:r>
            <a:r>
              <a:rPr lang="en-US" sz="1000" dirty="0">
                <a:latin typeface="Arial"/>
                <a:cs typeface="Arial"/>
              </a:rPr>
              <a:t>. (2011). </a:t>
            </a:r>
            <a:br>
              <a:rPr lang="en-US" sz="1000" dirty="0">
                <a:latin typeface="Arial"/>
                <a:cs typeface="Arial"/>
              </a:rPr>
            </a:br>
            <a:r>
              <a:rPr lang="en-US" sz="1000" i="1" dirty="0">
                <a:latin typeface="Arial"/>
                <a:cs typeface="Arial"/>
              </a:rPr>
              <a:t>The Checklist Manifesto: How to Get Things Right</a:t>
            </a:r>
            <a:r>
              <a:rPr lang="en-US" sz="1000" dirty="0">
                <a:latin typeface="Arial"/>
                <a:cs typeface="Arial"/>
              </a:rPr>
              <a:t>. New York: Metropolitan Books.</a:t>
            </a:r>
          </a:p>
        </p:txBody>
      </p:sp>
      <p:pic>
        <p:nvPicPr>
          <p:cNvPr id="20" name="Content Placeholder 19" descr="bigstock-Two-Doctors-Analysing-And-Cons-259369390.jpg"/>
          <p:cNvPicPr>
            <a:picLocks noGrp="1" noChangeAspect="1"/>
          </p:cNvPicPr>
          <p:nvPr>
            <p:ph sz="half" idx="1"/>
          </p:nvPr>
        </p:nvPicPr>
        <p:blipFill rotWithShape="1">
          <a:blip r:embed="rId4" cstate="screen">
            <a:extLst>
              <a:ext uri="{28A0092B-C50C-407E-A947-70E740481C1C}">
                <a14:useLocalDpi xmlns:a14="http://schemas.microsoft.com/office/drawing/2010/main"/>
              </a:ext>
            </a:extLst>
          </a:blip>
          <a:srcRect t="-1" b="-4647"/>
          <a:stretch/>
        </p:blipFill>
        <p:spPr>
          <a:xfrm>
            <a:off x="381000" y="1295400"/>
            <a:ext cx="2705100" cy="2505587"/>
          </a:xfrm>
          <a:prstGeom prst="rect">
            <a:avLst/>
          </a:prstGeom>
          <a:noFill/>
        </p:spPr>
      </p:pic>
      <p:sp>
        <p:nvSpPr>
          <p:cNvPr id="10" name="Content Placeholder 6"/>
          <p:cNvSpPr txBox="1">
            <a:spLocks/>
          </p:cNvSpPr>
          <p:nvPr/>
        </p:nvSpPr>
        <p:spPr>
          <a:xfrm>
            <a:off x="3386869" y="1295400"/>
            <a:ext cx="5490430" cy="1752600"/>
          </a:xfrm>
          <a:prstGeom prst="rect">
            <a:avLst/>
          </a:prstGeom>
        </p:spPr>
        <p:txBody>
          <a:bodyPr vert="horz" lIns="0" tIns="0" rIns="0" bIns="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Five steps are required to avoid central line infection.</a:t>
            </a:r>
          </a:p>
          <a:p>
            <a:endParaRPr lang="en-US" altLang="en-US" dirty="0"/>
          </a:p>
          <a:p>
            <a:r>
              <a:rPr lang="en-US" altLang="en-US" dirty="0"/>
              <a:t>At least one step is skipped in more than one third of patients.</a:t>
            </a:r>
          </a:p>
          <a:p>
            <a:endParaRPr lang="en-US" altLang="en-US" dirty="0"/>
          </a:p>
          <a:p>
            <a:endParaRPr lang="en-US" altLang="en-US" dirty="0"/>
          </a:p>
          <a:p>
            <a:endParaRPr lang="en-US" altLang="en-US" dirty="0"/>
          </a:p>
        </p:txBody>
      </p:sp>
      <p:sp>
        <p:nvSpPr>
          <p:cNvPr id="13" name="Content Placeholder 6"/>
          <p:cNvSpPr txBox="1">
            <a:spLocks/>
          </p:cNvSpPr>
          <p:nvPr/>
        </p:nvSpPr>
        <p:spPr>
          <a:xfrm>
            <a:off x="3409468" y="3395471"/>
            <a:ext cx="3943830" cy="2286000"/>
          </a:xfrm>
          <a:prstGeom prst="rect">
            <a:avLst/>
          </a:prstGeom>
        </p:spPr>
        <p:txBody>
          <a:bodyPr vert="horz" lIns="0" tIns="0" rIns="0" bIns="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b="1" dirty="0"/>
              <a:t>Solution: </a:t>
            </a:r>
            <a:r>
              <a:rPr lang="en-US" dirty="0"/>
              <a:t>A central line checklist</a:t>
            </a:r>
          </a:p>
          <a:p>
            <a:pPr>
              <a:defRPr/>
            </a:pPr>
            <a:endParaRPr lang="en-US" dirty="0"/>
          </a:p>
          <a:p>
            <a:pPr>
              <a:defRPr/>
            </a:pPr>
            <a:r>
              <a:rPr lang="en-US" dirty="0"/>
              <a:t>Infection rate dropped from 11% to 0% during the first-year trial.</a:t>
            </a:r>
          </a:p>
          <a:p>
            <a:pPr>
              <a:defRPr/>
            </a:pPr>
            <a:endParaRPr lang="en-US" dirty="0"/>
          </a:p>
          <a:p>
            <a:pPr>
              <a:defRPr/>
            </a:pPr>
            <a:r>
              <a:rPr lang="en-US" dirty="0"/>
              <a:t>Only two infections in two years.</a:t>
            </a:r>
          </a:p>
          <a:p>
            <a:pPr>
              <a:defRPr/>
            </a:pPr>
            <a:endParaRPr lang="en-US" dirty="0"/>
          </a:p>
        </p:txBody>
      </p:sp>
    </p:spTree>
    <p:extLst>
      <p:ext uri="{BB962C8B-B14F-4D97-AF65-F5344CB8AC3E}">
        <p14:creationId xmlns:p14="http://schemas.microsoft.com/office/powerpoint/2010/main" val="241921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197</TotalTime>
  <Words>1408</Words>
  <Application>Microsoft Office PowerPoint</Application>
  <PresentationFormat>On-screen Show (4:3)</PresentationFormat>
  <Paragraphs>80</Paragraphs>
  <Slides>7</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ＭＳ Ｐゴシック</vt:lpstr>
      <vt:lpstr>Arial</vt:lpstr>
      <vt:lpstr>Calibri</vt:lpstr>
      <vt:lpstr>SEI_Template</vt:lpstr>
      <vt:lpstr>1_SEI_template</vt:lpstr>
      <vt:lpstr>A Discipline for  Software Engineering</vt:lpstr>
      <vt:lpstr>Document Markings</vt:lpstr>
      <vt:lpstr>Why Do Checklists Work?</vt:lpstr>
      <vt:lpstr>Frequency Illusion</vt:lpstr>
      <vt:lpstr>Other Benefits of Checklists</vt:lpstr>
      <vt:lpstr>Surgery – Failure Is Not An Option</vt:lpstr>
      <vt:lpstr>Dr. Peter Pronovost</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25</cp:revision>
  <cp:lastPrinted>2015-11-05T19:18:24Z</cp:lastPrinted>
  <dcterms:created xsi:type="dcterms:W3CDTF">2018-11-07T20:50:28Z</dcterms:created>
  <dcterms:modified xsi:type="dcterms:W3CDTF">2020-04-22T20:56:54Z</dcterms:modified>
</cp:coreProperties>
</file>